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89" r:id="rId6"/>
    <p:sldId id="265" r:id="rId7"/>
    <p:sldId id="264" r:id="rId8"/>
    <p:sldId id="266" r:id="rId9"/>
    <p:sldId id="267" r:id="rId10"/>
    <p:sldId id="268" r:id="rId11"/>
    <p:sldId id="259" r:id="rId12"/>
    <p:sldId id="290" r:id="rId13"/>
    <p:sldId id="291" r:id="rId14"/>
    <p:sldId id="292" r:id="rId15"/>
    <p:sldId id="293" r:id="rId16"/>
    <p:sldId id="274" r:id="rId17"/>
    <p:sldId id="270" r:id="rId18"/>
    <p:sldId id="275" r:id="rId19"/>
    <p:sldId id="276" r:id="rId20"/>
    <p:sldId id="277" r:id="rId21"/>
    <p:sldId id="278" r:id="rId22"/>
    <p:sldId id="294" r:id="rId23"/>
    <p:sldId id="281" r:id="rId24"/>
    <p:sldId id="283" r:id="rId25"/>
    <p:sldId id="285" r:id="rId26"/>
    <p:sldId id="284" r:id="rId27"/>
    <p:sldId id="286" r:id="rId28"/>
    <p:sldId id="287" r:id="rId29"/>
    <p:sldId id="288" r:id="rId30"/>
    <p:sldId id="282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4A8"/>
    <a:srgbClr val="422C16"/>
    <a:srgbClr val="0C788E"/>
    <a:srgbClr val="321900"/>
    <a:srgbClr val="003300"/>
    <a:srgbClr val="5F5F5F"/>
    <a:srgbClr val="1C1C1C"/>
    <a:srgbClr val="800080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D9738-2F06-4336-AA20-B8D140A0F3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6684C-1A9A-414B-9BA7-3700A5E9BB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8D74-52AE-40A0-ABFA-2E9914B78DA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71365-3AF5-4CCB-BA1A-4AB3213E0B8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5CC66-2C3B-4F9F-A21E-A5B1D0984E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8C251-53A3-47AF-927B-802A07DB944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2785-365D-43E7-A770-77E0B182C14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C819-CAC7-48EA-84E4-8A6FCED3184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029E-00D1-4DA0-B173-DD8BC7F1D8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5ABD2-6BE8-419B-8B73-85E17451BA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8B74-6181-44B7-8578-5BCE93653C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89E11B-7226-462B-90B6-CB452BF1C43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564" y="23988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Teste de Uso Múltiplo do </a:t>
            </a:r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Eucalyptus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 - TUME</a:t>
            </a:r>
            <a:endParaRPr lang="pt-B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71932"/>
            <a:ext cx="648072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1600" dirty="0" smtClean="0"/>
              <a:t>Universidade de São Paulo</a:t>
            </a:r>
          </a:p>
          <a:p>
            <a:pPr algn="ctr">
              <a:lnSpc>
                <a:spcPct val="114000"/>
              </a:lnSpc>
            </a:pPr>
            <a:r>
              <a:rPr lang="pt-BR" sz="1600" dirty="0" smtClean="0"/>
              <a:t>Escola Superior de Agricultura “Luiz de Queiroz”</a:t>
            </a:r>
          </a:p>
          <a:p>
            <a:pPr algn="ctr">
              <a:lnSpc>
                <a:spcPct val="114000"/>
              </a:lnSpc>
            </a:pPr>
            <a:r>
              <a:rPr lang="pt-BR" sz="1600" dirty="0" smtClean="0"/>
              <a:t>Departamento de Ciências Florestais</a:t>
            </a:r>
            <a:endParaRPr lang="pt-B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024460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Eng. 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Ftal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. André Gracioso P. Silva</a:t>
            </a:r>
            <a:endParaRPr lang="pt-B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055012"/>
            <a:ext cx="3168352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t-BR" sz="1400" dirty="0" smtClean="0"/>
              <a:t>28 de outubro de 2016</a:t>
            </a:r>
          </a:p>
          <a:p>
            <a:pPr algn="ctr">
              <a:lnSpc>
                <a:spcPct val="114000"/>
              </a:lnSpc>
            </a:pPr>
            <a:r>
              <a:rPr lang="pt-BR" sz="1400" dirty="0" smtClean="0"/>
              <a:t>Piracicaba-SP</a:t>
            </a:r>
            <a:endParaRPr lang="pt-B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1364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X Simpósio sobre Usos Múltiplos e Manejo Florestal</a:t>
            </a:r>
            <a:endParaRPr lang="pt-BR" dirty="0"/>
          </a:p>
        </p:txBody>
      </p:sp>
      <p:pic>
        <p:nvPicPr>
          <p:cNvPr id="2179" name="Picture 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56" y="218627"/>
            <a:ext cx="864096" cy="12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logo_GFM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4280" y="216404"/>
            <a:ext cx="1487127" cy="12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7752" b="8517"/>
          <a:stretch>
            <a:fillRect/>
          </a:stretch>
        </p:blipFill>
        <p:spPr bwMode="auto">
          <a:xfrm>
            <a:off x="29496" y="952964"/>
            <a:ext cx="4758528" cy="39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30.jpg"/>
          <p:cNvPicPr>
            <a:picLocks noChangeAspect="1"/>
          </p:cNvPicPr>
          <p:nvPr/>
        </p:nvPicPr>
        <p:blipFill>
          <a:blip r:embed="rId3" cstate="print"/>
          <a:srcRect t="33483"/>
          <a:stretch>
            <a:fillRect/>
          </a:stretch>
        </p:blipFill>
        <p:spPr>
          <a:xfrm>
            <a:off x="29497" y="4437112"/>
            <a:ext cx="4764022" cy="2376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Uso Múltiplo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227" y="951232"/>
            <a:ext cx="4400277" cy="586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TUME módulo.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92" y="1238424"/>
            <a:ext cx="38703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4576" y="4181200"/>
            <a:ext cx="390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Figura. TUME Luis Antônio – SP (2008)</a:t>
            </a:r>
            <a:endParaRPr lang="pt-B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9340" y="4699112"/>
            <a:ext cx="312311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Característica do módulo: </a:t>
            </a:r>
          </a:p>
          <a:p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b="1" dirty="0" smtClean="0"/>
              <a:t>Área </a:t>
            </a:r>
            <a:r>
              <a:rPr lang="pt-BR" b="1" dirty="0" smtClean="0"/>
              <a:t>de 1 hectare.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Parcela total e parcela útil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(~ 180 mudas/espécie).</a:t>
            </a:r>
          </a:p>
          <a:p>
            <a:endParaRPr lang="pt-BR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12780" y="1240156"/>
            <a:ext cx="3905408" cy="29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520" y="4240313"/>
            <a:ext cx="3830885" cy="25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64116" y="5836492"/>
            <a:ext cx="1259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Figura. TUME ‘mãe’, </a:t>
            </a:r>
            <a:r>
              <a:rPr lang="pt-BR" sz="1400" dirty="0" err="1" smtClean="0"/>
              <a:t>Itatinga-SP</a:t>
            </a:r>
            <a:r>
              <a:rPr lang="pt-BR" sz="1400" dirty="0" smtClean="0"/>
              <a:t> (2012).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Delineamento/Croqui.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croqu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292" y="1268760"/>
            <a:ext cx="8429172" cy="540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80560" y="913076"/>
            <a:ext cx="1944216" cy="31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Croqui do TUME 150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Identificação da parcela total.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36" y="1267028"/>
            <a:ext cx="3451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36" y="4124780"/>
            <a:ext cx="3444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r="12748"/>
          <a:stretch>
            <a:fillRect/>
          </a:stretch>
        </p:blipFill>
        <p:spPr bwMode="auto">
          <a:xfrm>
            <a:off x="3764508" y="1287960"/>
            <a:ext cx="2592944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1696" y="1286972"/>
            <a:ext cx="25447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3918" t="31955" r="55173"/>
          <a:stretch>
            <a:fillRect/>
          </a:stretch>
        </p:blipFill>
        <p:spPr bwMode="auto">
          <a:xfrm>
            <a:off x="3761700" y="5301208"/>
            <a:ext cx="360040" cy="14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5333" t="31955" r="53758"/>
          <a:stretch>
            <a:fillRect/>
          </a:stretch>
        </p:blipFill>
        <p:spPr bwMode="auto">
          <a:xfrm>
            <a:off x="6411248" y="5306128"/>
            <a:ext cx="360040" cy="14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Identificação da parcela útil.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482" r="27669" b="3475"/>
          <a:stretch>
            <a:fillRect/>
          </a:stretch>
        </p:blipFill>
        <p:spPr bwMode="auto">
          <a:xfrm>
            <a:off x="1146844" y="1313004"/>
            <a:ext cx="1979889" cy="52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6504" r="34648" b="3780"/>
          <a:stretch>
            <a:fillRect/>
          </a:stretch>
        </p:blipFill>
        <p:spPr bwMode="auto">
          <a:xfrm>
            <a:off x="3456207" y="1329484"/>
            <a:ext cx="1979889" cy="519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7669" r="26274" b="3780"/>
          <a:stretch>
            <a:fillRect/>
          </a:stretch>
        </p:blipFill>
        <p:spPr bwMode="auto">
          <a:xfrm>
            <a:off x="5796136" y="1329484"/>
            <a:ext cx="1866753" cy="519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Parcela útil.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818"/>
          <a:stretch>
            <a:fillRect/>
          </a:stretch>
        </p:blipFill>
        <p:spPr bwMode="auto">
          <a:xfrm>
            <a:off x="3331384" y="1109996"/>
            <a:ext cx="519170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4984" y="1564612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- Área da parcela útil.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- Diâmetro (DAP).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dirty="0" smtClean="0"/>
              <a:t> </a:t>
            </a:r>
            <a:r>
              <a:rPr lang="pt-BR" dirty="0" smtClean="0"/>
              <a:t>Altura total.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 Atributos qualitativos (bifurcada, sinuosa, presença de flor/fruto, etc.).</a:t>
            </a:r>
            <a:endParaRPr lang="pt-B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9788" y="59622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Desbastes e corte raso. Horizonte de planejamento: 20 anos.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Participantes.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319092"/>
            <a:ext cx="4824536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dirty="0" smtClean="0"/>
              <a:t>Produtor.</a:t>
            </a:r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Atividades: </a:t>
            </a:r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- Manejo </a:t>
            </a:r>
            <a:r>
              <a:rPr lang="pt-BR" dirty="0" smtClean="0"/>
              <a:t>do módulo TUME </a:t>
            </a:r>
            <a:r>
              <a:rPr lang="pt-BR" dirty="0" smtClean="0"/>
              <a:t>(até 20 </a:t>
            </a:r>
            <a:r>
              <a:rPr lang="pt-BR" dirty="0" smtClean="0"/>
              <a:t>anos)</a:t>
            </a:r>
          </a:p>
          <a:p>
            <a:pPr>
              <a:lnSpc>
                <a:spcPct val="130000"/>
              </a:lnSpc>
            </a:pPr>
            <a:r>
              <a:rPr lang="pt-BR" dirty="0" smtClean="0"/>
              <a:t>- Propriedade </a:t>
            </a:r>
            <a:r>
              <a:rPr lang="pt-BR" dirty="0" smtClean="0"/>
              <a:t>disponível para visita.</a:t>
            </a:r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b="1" dirty="0" smtClean="0"/>
              <a:t>Benefícios: </a:t>
            </a:r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- Conhecimento </a:t>
            </a:r>
            <a:r>
              <a:rPr lang="pt-BR" dirty="0" smtClean="0"/>
              <a:t>técnico (tomada de decisão).</a:t>
            </a:r>
          </a:p>
          <a:p>
            <a:pPr>
              <a:lnSpc>
                <a:spcPct val="130000"/>
              </a:lnSpc>
            </a:pPr>
            <a:r>
              <a:rPr lang="pt-BR" dirty="0" smtClean="0"/>
              <a:t>- Diversificação </a:t>
            </a:r>
            <a:r>
              <a:rPr lang="pt-BR" dirty="0" smtClean="0"/>
              <a:t>da renda (poupança verde).</a:t>
            </a:r>
          </a:p>
          <a:p>
            <a:pPr>
              <a:lnSpc>
                <a:spcPct val="130000"/>
              </a:lnSpc>
            </a:pPr>
            <a:r>
              <a:rPr lang="pt-BR" dirty="0" smtClean="0"/>
              <a:t>- Aproveitamento </a:t>
            </a:r>
            <a:r>
              <a:rPr lang="pt-BR" dirty="0" smtClean="0"/>
              <a:t>da propriedade (áreas marginais).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23948"/>
            <a:ext cx="3744016" cy="24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130" t="2990" r="1663" b="1328"/>
          <a:stretch>
            <a:fillRect/>
          </a:stretch>
        </p:blipFill>
        <p:spPr bwMode="auto">
          <a:xfrm>
            <a:off x="4998409" y="3494080"/>
            <a:ext cx="3744000" cy="27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Participantes.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16" r="7361" b="14766"/>
          <a:stretch>
            <a:fillRect/>
          </a:stretch>
        </p:blipFill>
        <p:spPr>
          <a:xfrm>
            <a:off x="4283968" y="3505364"/>
            <a:ext cx="4756795" cy="2821708"/>
          </a:xfrm>
          <a:prstGeom prst="rect">
            <a:avLst/>
          </a:prstGeom>
        </p:spPr>
      </p:pic>
      <p:pic>
        <p:nvPicPr>
          <p:cNvPr id="8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48" t="6774" r="6499"/>
          <a:stretch>
            <a:fillRect/>
          </a:stretch>
        </p:blipFill>
        <p:spPr>
          <a:xfrm>
            <a:off x="4279939" y="698784"/>
            <a:ext cx="4744239" cy="2732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40" y="1348588"/>
            <a:ext cx="3751344" cy="643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EECF </a:t>
            </a:r>
            <a:r>
              <a:rPr lang="pt-BR" dirty="0" err="1" smtClean="0"/>
              <a:t>Itatinga</a:t>
            </a:r>
            <a:r>
              <a:rPr lang="pt-BR" dirty="0" smtClean="0"/>
              <a:t> (LCF/ESALQ).</a:t>
            </a:r>
          </a:p>
          <a:p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Atividades: </a:t>
            </a:r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- Produção </a:t>
            </a:r>
            <a:r>
              <a:rPr lang="pt-BR" dirty="0" smtClean="0"/>
              <a:t>de </a:t>
            </a:r>
            <a:r>
              <a:rPr lang="pt-BR" dirty="0" smtClean="0"/>
              <a:t>mudas.</a:t>
            </a: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- Recomendações para </a:t>
            </a:r>
            <a:r>
              <a:rPr lang="pt-BR" dirty="0" smtClean="0"/>
              <a:t>implantação do experimento e </a:t>
            </a:r>
            <a:r>
              <a:rPr lang="pt-BR" dirty="0" smtClean="0"/>
              <a:t>de atividades silviculturais.</a:t>
            </a:r>
            <a:endParaRPr lang="pt-BR" dirty="0" smtClean="0"/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Benefícios: </a:t>
            </a:r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- Difusão </a:t>
            </a:r>
            <a:r>
              <a:rPr lang="pt-BR" dirty="0" smtClean="0"/>
              <a:t>de </a:t>
            </a:r>
            <a:r>
              <a:rPr lang="pt-BR" dirty="0" smtClean="0"/>
              <a:t>conhecimento, </a:t>
            </a:r>
            <a:r>
              <a:rPr lang="pt-BR" dirty="0" smtClean="0"/>
              <a:t>de sementes melhoradas e teste do potencial de produção das espécies.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Método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Participantes.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40" y="1319092"/>
            <a:ext cx="395262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BR" dirty="0" smtClean="0"/>
              <a:t>Estudantes (GFMO/ESALQ).</a:t>
            </a:r>
          </a:p>
          <a:p>
            <a:pPr>
              <a:lnSpc>
                <a:spcPct val="140000"/>
              </a:lnSpc>
            </a:pPr>
            <a:endParaRPr lang="pt-BR" dirty="0" smtClean="0"/>
          </a:p>
          <a:p>
            <a:pPr>
              <a:lnSpc>
                <a:spcPct val="140000"/>
              </a:lnSpc>
            </a:pPr>
            <a:r>
              <a:rPr lang="pt-BR" dirty="0" smtClean="0"/>
              <a:t>Atividades: </a:t>
            </a:r>
          </a:p>
          <a:p>
            <a:pPr>
              <a:lnSpc>
                <a:spcPct val="140000"/>
              </a:lnSpc>
            </a:pPr>
            <a:endParaRPr lang="pt-BR" dirty="0" smtClean="0"/>
          </a:p>
          <a:p>
            <a:pPr>
              <a:lnSpc>
                <a:spcPct val="140000"/>
              </a:lnSpc>
            </a:pPr>
            <a:r>
              <a:rPr lang="pt-BR" dirty="0" smtClean="0"/>
              <a:t>- Visita </a:t>
            </a:r>
            <a:r>
              <a:rPr lang="pt-BR" dirty="0" smtClean="0"/>
              <a:t>técnica ao produtor.</a:t>
            </a:r>
          </a:p>
          <a:p>
            <a:pPr>
              <a:lnSpc>
                <a:spcPct val="140000"/>
              </a:lnSpc>
            </a:pPr>
            <a:r>
              <a:rPr lang="pt-BR" dirty="0" smtClean="0"/>
              <a:t>- Inventário </a:t>
            </a:r>
            <a:r>
              <a:rPr lang="pt-BR" dirty="0" smtClean="0"/>
              <a:t>do TUME.</a:t>
            </a:r>
          </a:p>
          <a:p>
            <a:pPr>
              <a:lnSpc>
                <a:spcPct val="140000"/>
              </a:lnSpc>
            </a:pPr>
            <a:endParaRPr lang="pt-BR" dirty="0" smtClean="0"/>
          </a:p>
          <a:p>
            <a:pPr>
              <a:lnSpc>
                <a:spcPct val="140000"/>
              </a:lnSpc>
            </a:pPr>
            <a:r>
              <a:rPr lang="pt-BR" dirty="0" smtClean="0"/>
              <a:t>Benefícios: </a:t>
            </a:r>
          </a:p>
          <a:p>
            <a:pPr>
              <a:lnSpc>
                <a:spcPct val="140000"/>
              </a:lnSpc>
            </a:pPr>
            <a:endParaRPr lang="pt-BR" dirty="0" smtClean="0"/>
          </a:p>
          <a:p>
            <a:pPr>
              <a:lnSpc>
                <a:spcPct val="140000"/>
              </a:lnSpc>
            </a:pPr>
            <a:r>
              <a:rPr lang="pt-BR" dirty="0" smtClean="0"/>
              <a:t>- Prática </a:t>
            </a:r>
            <a:r>
              <a:rPr lang="pt-BR" dirty="0" smtClean="0"/>
              <a:t>dos conhecimentos adquiridos em sala de aula.</a:t>
            </a:r>
          </a:p>
          <a:p>
            <a:pPr>
              <a:lnSpc>
                <a:spcPct val="140000"/>
              </a:lnSpc>
            </a:pPr>
            <a:r>
              <a:rPr lang="pt-BR" dirty="0" smtClean="0"/>
              <a:t>- Oportunidade </a:t>
            </a:r>
            <a:r>
              <a:rPr lang="pt-BR" dirty="0" smtClean="0"/>
              <a:t>de vivência em ambiente extra acadêmico. </a:t>
            </a:r>
          </a:p>
          <a:p>
            <a:endParaRPr lang="pt-BR" dirty="0"/>
          </a:p>
        </p:txBody>
      </p:sp>
      <p:pic>
        <p:nvPicPr>
          <p:cNvPr id="8" name="Picture 14" descr="http://static.wixstatic.com/media/3c943a_30af46959b0c45d29fffa61c49497bda.jpg_srz_p_441_420_7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179"/>
          <a:stretch>
            <a:fillRect/>
          </a:stretch>
        </p:blipFill>
        <p:spPr bwMode="auto">
          <a:xfrm>
            <a:off x="4644008" y="759508"/>
            <a:ext cx="4104456" cy="304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26728" t="13395" r="7237"/>
          <a:stretch>
            <a:fillRect/>
          </a:stretch>
        </p:blipFill>
        <p:spPr bwMode="auto">
          <a:xfrm>
            <a:off x="5850806" y="3855852"/>
            <a:ext cx="289125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t="12016" r="17503" b="8102"/>
          <a:stretch>
            <a:fillRect/>
          </a:stretch>
        </p:blipFill>
        <p:spPr bwMode="auto">
          <a:xfrm>
            <a:off x="3821584" y="3855852"/>
            <a:ext cx="23259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Resultados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TUME em números.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6" t="17528" r="4190" b="3121"/>
          <a:stretch>
            <a:fillRect/>
          </a:stretch>
        </p:blipFill>
        <p:spPr>
          <a:xfrm>
            <a:off x="4572000" y="836712"/>
            <a:ext cx="4233735" cy="5174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492604"/>
            <a:ext cx="4176464" cy="511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131 </a:t>
            </a:r>
            <a:r>
              <a:rPr lang="pt-BR" dirty="0" err="1" smtClean="0"/>
              <a:t>TUMEs</a:t>
            </a:r>
            <a:r>
              <a:rPr lang="pt-BR" dirty="0" smtClean="0"/>
              <a:t> instalados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(+ de 150 módulos).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10 Estados, 80 municípios.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164 medições de </a:t>
            </a:r>
            <a:r>
              <a:rPr lang="pt-BR" dirty="0" smtClean="0"/>
              <a:t>campo.</a:t>
            </a: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Mais de 40 </a:t>
            </a:r>
            <a:r>
              <a:rPr lang="pt-BR" dirty="0" smtClean="0"/>
              <a:t>exposições em feiras agropecuárias, de extensão rural e cursos de </a:t>
            </a:r>
            <a:r>
              <a:rPr lang="pt-BR" dirty="0" err="1" smtClean="0"/>
              <a:t>eucaliptocultura</a:t>
            </a:r>
            <a:r>
              <a:rPr lang="pt-BR" dirty="0" smtClean="0"/>
              <a:t>.</a:t>
            </a:r>
          </a:p>
          <a:p>
            <a:pPr>
              <a:lnSpc>
                <a:spcPct val="114000"/>
              </a:lnSpc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8028384" y="50851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2014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Sumário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6" y="1247924"/>
            <a:ext cx="3830232" cy="501368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sz="2400" dirty="0" smtClean="0"/>
              <a:t>Contextualização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Uso Múltiplo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Método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Resultados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Conclusão</a:t>
            </a:r>
            <a:endParaRPr lang="pt-BR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044" y="2223916"/>
            <a:ext cx="28733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http://static.wixstatic.com/media/3c943a_a8fcfa92e9aa4d26ad90ea2d5256016e.jpg_srz_p_441_418_75_22_0.50_1.20_0.00_jpg_s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75" t="25320" b="14797"/>
          <a:stretch>
            <a:fillRect/>
          </a:stretch>
        </p:blipFill>
        <p:spPr bwMode="auto">
          <a:xfrm>
            <a:off x="3094524" y="4428400"/>
            <a:ext cx="2872800" cy="2046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4882" b="39256"/>
          <a:stretch>
            <a:fillRect/>
          </a:stretch>
        </p:blipFill>
        <p:spPr bwMode="auto">
          <a:xfrm>
            <a:off x="6012160" y="3861048"/>
            <a:ext cx="3072848" cy="26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rcRect l="4842"/>
          <a:stretch>
            <a:fillRect/>
          </a:stretch>
        </p:blipFill>
        <p:spPr>
          <a:xfrm>
            <a:off x="6012160" y="1414508"/>
            <a:ext cx="3072848" cy="242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Resultados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TUME como projeto de extensão.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89369"/>
            <a:ext cx="8496944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Depoimento enviado pelo Eng. Agr. João Pacheco, da CATI, em 12/10/2014.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i="1" dirty="0" smtClean="0"/>
              <a:t>“Boa tarde André, tenho muitas noticias do TUME 01. Foi um grande aprendizado para Ubirajara e região; tornou agricultores em formadores de florestas, atraiu indústrias e transformou dúvidas em conhecimento e investimento. Foi um marco para o eucalipto em nossa região. [...]”</a:t>
            </a:r>
          </a:p>
          <a:p>
            <a:pPr algn="just"/>
            <a:endParaRPr lang="pt-BR" i="1" dirty="0" smtClean="0"/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30 dias de campo, 600 produtores e técnicos envolvidos.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Sustentabilidade em oferta de madeira.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Em Ubirajara-SP, 600 hectares de </a:t>
            </a:r>
            <a:r>
              <a:rPr lang="pt-BR" i="1" dirty="0" smtClean="0"/>
              <a:t>E. </a:t>
            </a:r>
            <a:r>
              <a:rPr lang="pt-BR" i="1" dirty="0" err="1" smtClean="0"/>
              <a:t>citriodora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empresa se óleo essencial em </a:t>
            </a:r>
            <a:r>
              <a:rPr lang="pt-BR" dirty="0" err="1" smtClean="0">
                <a:sym typeface="Wingdings" pitchFamily="2" charset="2"/>
              </a:rPr>
              <a:t>Lucianópolis-SP</a:t>
            </a:r>
            <a:r>
              <a:rPr lang="pt-BR" dirty="0" smtClean="0">
                <a:sym typeface="Wingdings" pitchFamily="2" charset="2"/>
              </a:rPr>
              <a:t>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>
                <a:sym typeface="Wingdings" pitchFamily="2" charset="2"/>
              </a:rPr>
              <a:t> Em Duartina-SP e Cabrália-SP: empresas de tratamento de madeira, serrarias, fábricas de móveis, </a:t>
            </a:r>
            <a:r>
              <a:rPr lang="pt-BR" dirty="0" err="1" smtClean="0">
                <a:sym typeface="Wingdings" pitchFamily="2" charset="2"/>
              </a:rPr>
              <a:t>pallets</a:t>
            </a:r>
            <a:r>
              <a:rPr lang="pt-BR" dirty="0" smtClean="0">
                <a:sym typeface="Wingdings" pitchFamily="2" charset="2"/>
              </a:rPr>
              <a:t> e urnas.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Resultados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TUME </a:t>
            </a:r>
            <a:r>
              <a:rPr lang="pt-BR" sz="2200" dirty="0" smtClean="0"/>
              <a:t>- produtividade de espécies.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2616" y="170254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TUME 0</a:t>
            </a:r>
            <a:r>
              <a:rPr lang="pt-BR" sz="1400" dirty="0" smtClean="0"/>
              <a:t> (</a:t>
            </a:r>
            <a:r>
              <a:rPr lang="pt-BR" sz="1400" dirty="0" err="1" smtClean="0"/>
              <a:t>Itatinga-SP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pic>
        <p:nvPicPr>
          <p:cNvPr id="12" name="Picture 11" descr="estoque_TUME_0_20anos.png"/>
          <p:cNvPicPr>
            <a:picLocks noChangeAspect="1"/>
          </p:cNvPicPr>
          <p:nvPr/>
        </p:nvPicPr>
        <p:blipFill>
          <a:blip r:embed="rId2" cstate="print"/>
          <a:srcRect r="51575"/>
          <a:stretch>
            <a:fillRect/>
          </a:stretch>
        </p:blipFill>
        <p:spPr>
          <a:xfrm>
            <a:off x="1079282" y="2059802"/>
            <a:ext cx="6985436" cy="43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8860" y="1632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Estoque de volume de madeira</a:t>
            </a:r>
            <a:endParaRPr lang="pt-BR" dirty="0"/>
          </a:p>
        </p:txBody>
      </p:sp>
      <p:sp>
        <p:nvSpPr>
          <p:cNvPr id="18" name="Oval 17"/>
          <p:cNvSpPr/>
          <p:nvPr/>
        </p:nvSpPr>
        <p:spPr>
          <a:xfrm>
            <a:off x="4023700" y="3918308"/>
            <a:ext cx="36004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Oval 18"/>
          <p:cNvSpPr/>
          <p:nvPr/>
        </p:nvSpPr>
        <p:spPr>
          <a:xfrm>
            <a:off x="7553824" y="2348880"/>
            <a:ext cx="360040" cy="1080120"/>
          </a:xfrm>
          <a:prstGeom prst="ellipse">
            <a:avLst/>
          </a:prstGeom>
          <a:noFill/>
          <a:ln>
            <a:solidFill>
              <a:srgbClr val="2304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3838904" y="3415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- 56%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2776" y="34845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2304A8"/>
                </a:solidFill>
              </a:rPr>
              <a:t>+ 44%</a:t>
            </a:r>
            <a:endParaRPr lang="pt-BR" b="1" dirty="0">
              <a:solidFill>
                <a:srgbClr val="2304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toque_TUME_0_20anos.png"/>
          <p:cNvPicPr>
            <a:picLocks noChangeAspect="1"/>
          </p:cNvPicPr>
          <p:nvPr/>
        </p:nvPicPr>
        <p:blipFill>
          <a:blip r:embed="rId2" cstate="print"/>
          <a:srcRect l="51575"/>
          <a:stretch>
            <a:fillRect/>
          </a:stretch>
        </p:blipFill>
        <p:spPr>
          <a:xfrm>
            <a:off x="1079282" y="2059802"/>
            <a:ext cx="6985436" cy="43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Resultados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TUME </a:t>
            </a:r>
            <a:r>
              <a:rPr lang="pt-BR" sz="2200" dirty="0" smtClean="0"/>
              <a:t>- produtividade </a:t>
            </a:r>
            <a:r>
              <a:rPr lang="pt-BR" sz="2200" dirty="0" smtClean="0"/>
              <a:t>de espécies.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2616" y="170254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TUME 0</a:t>
            </a:r>
            <a:r>
              <a:rPr lang="pt-BR" sz="1400" dirty="0" smtClean="0"/>
              <a:t> (</a:t>
            </a:r>
            <a:r>
              <a:rPr lang="pt-BR" sz="1400" dirty="0" err="1" smtClean="0"/>
              <a:t>Itatinga-SP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28860" y="1632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Estoque de biomassa de lenho</a:t>
            </a:r>
            <a:endParaRPr lang="pt-BR" dirty="0"/>
          </a:p>
        </p:txBody>
      </p:sp>
      <p:sp>
        <p:nvSpPr>
          <p:cNvPr id="9" name="Oval 8"/>
          <p:cNvSpPr/>
          <p:nvPr/>
        </p:nvSpPr>
        <p:spPr>
          <a:xfrm>
            <a:off x="7509580" y="2391392"/>
            <a:ext cx="373056" cy="1456640"/>
          </a:xfrm>
          <a:prstGeom prst="ellipse">
            <a:avLst/>
          </a:prstGeom>
          <a:noFill/>
          <a:ln>
            <a:solidFill>
              <a:srgbClr val="2304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7236296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2304A8"/>
                </a:solidFill>
              </a:rPr>
              <a:t>+ 83%</a:t>
            </a:r>
            <a:endParaRPr lang="pt-BR" b="1" dirty="0">
              <a:solidFill>
                <a:srgbClr val="2304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Website </a:t>
            </a:r>
            <a:r>
              <a:rPr lang="pt-BR" sz="1800" dirty="0" smtClean="0">
                <a:solidFill>
                  <a:schemeClr val="tx1"/>
                </a:solidFill>
              </a:rPr>
              <a:t>(www.projetotume.com)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Website1_v2.png"/>
          <p:cNvPicPr>
            <a:picLocks noChangeAspect="1"/>
          </p:cNvPicPr>
          <p:nvPr/>
        </p:nvPicPr>
        <p:blipFill>
          <a:blip r:embed="rId2" cstate="print"/>
          <a:srcRect l="1136" r="1136"/>
          <a:stretch>
            <a:fillRect/>
          </a:stretch>
        </p:blipFill>
        <p:spPr>
          <a:xfrm>
            <a:off x="3161336" y="908720"/>
            <a:ext cx="5805999" cy="5760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Conteúdo.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88" y="1389369"/>
            <a:ext cx="30598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>
                <a:sym typeface="Wingdings" pitchFamily="2" charset="2"/>
              </a:rPr>
              <a:t>Apresentação.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pt-BR" dirty="0" smtClean="0"/>
              <a:t>- </a:t>
            </a:r>
            <a:r>
              <a:rPr lang="pt-BR" dirty="0" smtClean="0"/>
              <a:t>Resultados de inventário.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 Materiais e ferramentas de apoio.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 Informações sobre  as espécies.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- Contato.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Website </a:t>
            </a:r>
            <a:r>
              <a:rPr lang="pt-BR" sz="1800" dirty="0" smtClean="0">
                <a:solidFill>
                  <a:schemeClr val="tx1"/>
                </a:solidFill>
              </a:rPr>
              <a:t>(www.projetotume.com)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6240"/>
            <a:ext cx="3528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Informações </a:t>
            </a:r>
            <a:r>
              <a:rPr lang="pt-BR" dirty="0" smtClean="0"/>
              <a:t>gerais do TUME</a:t>
            </a:r>
            <a:r>
              <a:rPr lang="pt-B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Estatísticas:</a:t>
            </a:r>
            <a:endParaRPr lang="pt-BR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/>
              <a:t> DAP médio.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- </a:t>
            </a:r>
            <a:r>
              <a:rPr lang="pt-BR" dirty="0" smtClean="0"/>
              <a:t>Desvio padrão do </a:t>
            </a:r>
            <a:r>
              <a:rPr lang="pt-BR" dirty="0" smtClean="0"/>
              <a:t>DAP.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- Altura média.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- Desvio padrão da altura.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- Altura dominante.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- Densidade de fustes.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- Sobrevivência.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- Área basal.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- Volume de madeira.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- Biomassa de lenho.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236" b="2053"/>
          <a:stretch>
            <a:fillRect/>
          </a:stretch>
        </p:blipFill>
        <p:spPr bwMode="auto">
          <a:xfrm>
            <a:off x="4134756" y="861012"/>
            <a:ext cx="45576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Inventário.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Website </a:t>
            </a:r>
            <a:r>
              <a:rPr lang="pt-BR" sz="1800" dirty="0" smtClean="0">
                <a:solidFill>
                  <a:schemeClr val="tx1"/>
                </a:solidFill>
              </a:rPr>
              <a:t>(www.projetotume.com)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7632"/>
            <a:ext cx="3528392" cy="539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dirty="0" smtClean="0"/>
              <a:t>- </a:t>
            </a:r>
            <a:r>
              <a:rPr lang="pt-BR" dirty="0" smtClean="0"/>
              <a:t>Norma técnica de Inventário </a:t>
            </a:r>
            <a:r>
              <a:rPr lang="pt-BR" dirty="0" smtClean="0"/>
              <a:t> e Manejo Florestal.</a:t>
            </a:r>
            <a:endParaRPr lang="pt-BR" dirty="0" smtClean="0"/>
          </a:p>
          <a:p>
            <a:pPr>
              <a:lnSpc>
                <a:spcPct val="130000"/>
              </a:lnSpc>
            </a:pPr>
            <a:endParaRPr lang="pt-BR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pt-BR" dirty="0" smtClean="0"/>
              <a:t>Planilha </a:t>
            </a:r>
            <a:r>
              <a:rPr lang="pt-BR" dirty="0" smtClean="0"/>
              <a:t>para consistência de </a:t>
            </a:r>
            <a:r>
              <a:rPr lang="pt-BR" dirty="0" smtClean="0"/>
              <a:t>dados (Excel).</a:t>
            </a:r>
          </a:p>
          <a:p>
            <a:pPr>
              <a:lnSpc>
                <a:spcPct val="13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30000"/>
              </a:lnSpc>
              <a:buFontTx/>
              <a:buChar char="-"/>
            </a:pPr>
            <a:r>
              <a:rPr lang="pt-BR" dirty="0" smtClean="0"/>
              <a:t>Script </a:t>
            </a:r>
            <a:r>
              <a:rPr lang="pt-BR" dirty="0" smtClean="0"/>
              <a:t>para processamento das </a:t>
            </a:r>
            <a:r>
              <a:rPr lang="pt-BR" dirty="0" smtClean="0"/>
              <a:t>estatísticas de inventário (software estatístico R).</a:t>
            </a:r>
          </a:p>
          <a:p>
            <a:pPr>
              <a:lnSpc>
                <a:spcPct val="13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30000"/>
              </a:lnSpc>
            </a:pPr>
            <a:r>
              <a:rPr lang="pt-BR" dirty="0" smtClean="0"/>
              <a:t>- Banco de dados relacional para consulta estruturada (</a:t>
            </a:r>
            <a:r>
              <a:rPr lang="pt-BR" dirty="0" err="1" smtClean="0"/>
              <a:t>PostgreSQL</a:t>
            </a:r>
            <a:r>
              <a:rPr lang="pt-BR" dirty="0" smtClean="0"/>
              <a:t> ).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b="1" dirty="0" smtClean="0">
                <a:sym typeface="Wingdings" pitchFamily="2" charset="2"/>
              </a:rPr>
              <a:t>novo.</a:t>
            </a:r>
            <a:endParaRPr lang="pt-BR" dirty="0" smtClean="0"/>
          </a:p>
          <a:p>
            <a:pPr>
              <a:lnSpc>
                <a:spcPct val="112000"/>
              </a:lnSpc>
            </a:pPr>
            <a:endParaRPr lang="pt-BR" dirty="0" smtClean="0"/>
          </a:p>
          <a:p>
            <a:pPr>
              <a:lnSpc>
                <a:spcPct val="112000"/>
              </a:lnSpc>
            </a:pPr>
            <a:endParaRPr lang="pt-BR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b="23802"/>
          <a:stretch>
            <a:fillRect/>
          </a:stretch>
        </p:blipFill>
        <p:spPr bwMode="auto">
          <a:xfrm>
            <a:off x="3909180" y="795932"/>
            <a:ext cx="4960937" cy="237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Materiais de apoio</a:t>
            </a:r>
            <a:r>
              <a:rPr lang="pt-BR" sz="2200" dirty="0" smtClean="0"/>
              <a:t>.</a:t>
            </a:r>
            <a:endParaRPr lang="pt-BR" sz="2200" dirty="0" smtClean="0"/>
          </a:p>
        </p:txBody>
      </p:sp>
      <p:pic>
        <p:nvPicPr>
          <p:cNvPr id="7" name="Picture 6" descr="tume_M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10264"/>
            <a:ext cx="4926039" cy="338179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9080117">
            <a:off x="3104076" y="5724596"/>
            <a:ext cx="64807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Website </a:t>
            </a:r>
            <a:r>
              <a:rPr lang="pt-BR" sz="1800" dirty="0" smtClean="0">
                <a:solidFill>
                  <a:schemeClr val="tx1"/>
                </a:solidFill>
              </a:rPr>
              <a:t>(www.projetotume.com)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507" y="1362307"/>
            <a:ext cx="6700986" cy="484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Contato (informações gerais).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Website </a:t>
            </a:r>
            <a:r>
              <a:rPr lang="pt-BR" sz="1800" dirty="0" smtClean="0">
                <a:solidFill>
                  <a:schemeClr val="tx1"/>
                </a:solidFill>
              </a:rPr>
              <a:t>(www.projetotume.com)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website6.png"/>
          <p:cNvPicPr>
            <a:picLocks noChangeAspect="1"/>
          </p:cNvPicPr>
          <p:nvPr/>
        </p:nvPicPr>
        <p:blipFill>
          <a:blip r:embed="rId2" cstate="print"/>
          <a:srcRect t="-278" b="13666"/>
          <a:stretch>
            <a:fillRect/>
          </a:stretch>
        </p:blipFill>
        <p:spPr>
          <a:xfrm>
            <a:off x="1585496" y="1456128"/>
            <a:ext cx="5973009" cy="475252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0728" y="805484"/>
            <a:ext cx="8641752" cy="73656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Contato (cadastro de produtores interessados).</a:t>
            </a:r>
            <a:endParaRPr lang="pt-BR" sz="2200" dirty="0" smtClean="0"/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Próximos passos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7840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Para 2016</a:t>
            </a:r>
            <a:r>
              <a:rPr lang="pt-BR" dirty="0" smtClean="0"/>
              <a:t>:</a:t>
            </a:r>
            <a:endParaRPr lang="pt-BR" dirty="0" smtClean="0"/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dirty="0" smtClean="0"/>
              <a:t> Terminar atualização dos resultados de inventário no website e banco de </a:t>
            </a:r>
            <a:r>
              <a:rPr lang="pt-BR" dirty="0" smtClean="0"/>
              <a:t>dados (faltam 60 medições </a:t>
            </a:r>
            <a:r>
              <a:rPr lang="pt-BR" dirty="0" smtClean="0">
                <a:sym typeface="Wingdings" pitchFamily="2" charset="2"/>
              </a:rPr>
              <a:t> 36.5%</a:t>
            </a:r>
            <a:r>
              <a:rPr lang="pt-BR" dirty="0" smtClean="0"/>
              <a:t>). </a:t>
            </a:r>
            <a:endParaRPr lang="pt-BR" dirty="0" smtClean="0"/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dirty="0" smtClean="0"/>
              <a:t>Publicar </a:t>
            </a:r>
            <a:r>
              <a:rPr lang="pt-BR" dirty="0" smtClean="0"/>
              <a:t>versão </a:t>
            </a:r>
            <a:r>
              <a:rPr lang="pt-BR" dirty="0" smtClean="0"/>
              <a:t>2: norma </a:t>
            </a:r>
            <a:r>
              <a:rPr lang="pt-BR" dirty="0" smtClean="0"/>
              <a:t>técnica de inventário e manejo florestal do </a:t>
            </a:r>
            <a:r>
              <a:rPr lang="pt-BR" dirty="0" smtClean="0"/>
              <a:t>TUME e das </a:t>
            </a:r>
            <a:r>
              <a:rPr lang="pt-BR" dirty="0" smtClean="0"/>
              <a:t>ferramentas de apoio</a:t>
            </a:r>
            <a:r>
              <a:rPr lang="pt-BR" dirty="0" smtClean="0"/>
              <a:t>.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dirty="0" smtClean="0"/>
              <a:t> Implementar interface gráfica para consulta estruturada no banco de dados</a:t>
            </a:r>
            <a:r>
              <a:rPr lang="pt-BR" dirty="0" smtClean="0"/>
              <a:t>.</a:t>
            </a:r>
          </a:p>
          <a:p>
            <a:pPr algn="just">
              <a:lnSpc>
                <a:spcPct val="200000"/>
              </a:lnSpc>
              <a:buFontTx/>
              <a:buChar char="-"/>
            </a:pPr>
            <a:r>
              <a:rPr lang="pt-BR" dirty="0" smtClean="0"/>
              <a:t> </a:t>
            </a:r>
            <a:r>
              <a:rPr lang="pt-BR" dirty="0" smtClean="0"/>
              <a:t>Planejamento das atividades de 2017.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66"/>
            <a:ext cx="8229600" cy="720000"/>
          </a:xfrm>
        </p:spPr>
        <p:txBody>
          <a:bodyPr/>
          <a:lstStyle/>
          <a:p>
            <a:pPr lvl="0" algn="l">
              <a:defRPr/>
            </a:pPr>
            <a:r>
              <a:rPr lang="pt-BR" sz="3200" dirty="0" smtClean="0">
                <a:solidFill>
                  <a:schemeClr val="tx1"/>
                </a:solidFill>
              </a:rPr>
              <a:t>Agradecimentos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895704"/>
            <a:ext cx="7776864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Departamento de Ciências Florestais (LCF) da ESALQ/USP.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Estações Experimentais de Ciências Florestais de </a:t>
            </a:r>
            <a:r>
              <a:rPr lang="pt-BR" dirty="0" err="1" smtClean="0"/>
              <a:t>Itatinga</a:t>
            </a:r>
            <a:r>
              <a:rPr lang="pt-BR" dirty="0" smtClean="0"/>
              <a:t> (EECFI) e </a:t>
            </a:r>
            <a:r>
              <a:rPr lang="pt-BR" dirty="0" smtClean="0"/>
              <a:t>Anhembi </a:t>
            </a:r>
            <a:r>
              <a:rPr lang="pt-BR" dirty="0" smtClean="0"/>
              <a:t>(EECFA).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Coordenadoria de Assistência Técnica Integral (CATI). 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Instituto de Pesquisas e Estudos Florestais (IPEF). 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Grupo Florestal Monte Olimpo (GFMO).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Associação de Ex Integrantes do GFMO (AEI-GFMO).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Eng. </a:t>
            </a:r>
            <a:r>
              <a:rPr lang="pt-BR" dirty="0" err="1" smtClean="0"/>
              <a:t>Ftal</a:t>
            </a:r>
            <a:r>
              <a:rPr lang="pt-BR" dirty="0" smtClean="0"/>
              <a:t>. </a:t>
            </a:r>
            <a:r>
              <a:rPr lang="pt-BR" dirty="0" err="1" smtClean="0"/>
              <a:t>MSc</a:t>
            </a:r>
            <a:r>
              <a:rPr lang="pt-BR" dirty="0" smtClean="0"/>
              <a:t>. </a:t>
            </a:r>
            <a:r>
              <a:rPr lang="pt-BR" dirty="0" err="1" smtClean="0"/>
              <a:t>Rildo</a:t>
            </a:r>
            <a:r>
              <a:rPr lang="pt-BR" dirty="0" smtClean="0"/>
              <a:t> Moreira e Moreira, Biol. </a:t>
            </a:r>
            <a:r>
              <a:rPr lang="pt-BR" dirty="0" err="1" smtClean="0"/>
              <a:t>MSc</a:t>
            </a:r>
            <a:r>
              <a:rPr lang="pt-BR" dirty="0" smtClean="0"/>
              <a:t>. Israel Gomes Vieira.</a:t>
            </a:r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</a:t>
            </a:r>
            <a:r>
              <a:rPr lang="pt-BR" dirty="0" smtClean="0"/>
              <a:t>Prof. </a:t>
            </a:r>
            <a:r>
              <a:rPr lang="pt-BR" dirty="0" smtClean="0"/>
              <a:t>Dr. José Luiz </a:t>
            </a:r>
            <a:r>
              <a:rPr lang="pt-BR" dirty="0" err="1" smtClean="0"/>
              <a:t>Stape</a:t>
            </a:r>
            <a:r>
              <a:rPr lang="pt-BR" dirty="0" smtClean="0"/>
              <a:t>, </a:t>
            </a:r>
            <a:r>
              <a:rPr lang="pt-BR" dirty="0" smtClean="0"/>
              <a:t>Prof</a:t>
            </a:r>
            <a:r>
              <a:rPr lang="pt-BR" dirty="0" smtClean="0"/>
              <a:t>. Dr. Fernando Seixas, </a:t>
            </a:r>
            <a:r>
              <a:rPr lang="pt-BR" dirty="0" smtClean="0"/>
              <a:t>Prof. Dr. </a:t>
            </a:r>
            <a:r>
              <a:rPr lang="pt-BR" dirty="0" smtClean="0"/>
              <a:t>Hilton </a:t>
            </a:r>
            <a:r>
              <a:rPr lang="pt-BR" dirty="0" err="1" smtClean="0"/>
              <a:t>Thadeu</a:t>
            </a:r>
            <a:r>
              <a:rPr lang="pt-BR" dirty="0" smtClean="0"/>
              <a:t> Z. Couto, Prof. Dr. Luiz Carlos E. Rodriguez</a:t>
            </a:r>
            <a:r>
              <a:rPr lang="pt-BR" dirty="0" smtClean="0"/>
              <a:t>.</a:t>
            </a:r>
            <a:endParaRPr lang="pt-BR" dirty="0" smtClean="0"/>
          </a:p>
          <a:p>
            <a:pPr algn="just">
              <a:lnSpc>
                <a:spcPct val="180000"/>
              </a:lnSpc>
              <a:buFontTx/>
              <a:buChar char="-"/>
            </a:pPr>
            <a:r>
              <a:rPr lang="pt-BR" dirty="0" smtClean="0"/>
              <a:t> Produtores parceiros do projeto TUME.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Contextualização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1085696"/>
            <a:ext cx="4969344" cy="3639448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Histórico.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30305"/>
            <a:ext cx="8712968" cy="2895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t-BR" dirty="0" smtClean="0">
                <a:latin typeface="+mn-lt"/>
                <a:cs typeface="+mn-cs"/>
              </a:rPr>
              <a:t>Iniciativa CATI  por  54 municípios do Estado de São Paulo (1996). </a:t>
            </a:r>
          </a:p>
          <a:p>
            <a:pPr lvl="1">
              <a:lnSpc>
                <a:spcPct val="114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14000"/>
              </a:lnSpc>
            </a:pPr>
            <a:r>
              <a:rPr lang="pt-BR" dirty="0" smtClean="0"/>
              <a:t>Demanda maior:  lenha, mourões, madeira para serraria, óleos essenciais e mel.</a:t>
            </a:r>
          </a:p>
          <a:p>
            <a:pPr>
              <a:lnSpc>
                <a:spcPct val="114000"/>
              </a:lnSpc>
            </a:pPr>
            <a:endParaRPr lang="pt-BR" dirty="0" smtClean="0"/>
          </a:p>
          <a:p>
            <a:pPr>
              <a:lnSpc>
                <a:spcPct val="114000"/>
              </a:lnSpc>
            </a:pPr>
            <a:r>
              <a:rPr lang="pt-BR" dirty="0" smtClean="0">
                <a:latin typeface="+mn-lt"/>
                <a:cs typeface="+mn-cs"/>
              </a:rPr>
              <a:t>Oportunidade para o produtor.</a:t>
            </a:r>
          </a:p>
          <a:p>
            <a:pPr>
              <a:lnSpc>
                <a:spcPct val="114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14000"/>
              </a:lnSpc>
            </a:pPr>
            <a:r>
              <a:rPr lang="pt-BR" dirty="0" smtClean="0"/>
              <a:t>Visita de professores da ESALQ </a:t>
            </a:r>
          </a:p>
          <a:p>
            <a:pPr>
              <a:lnSpc>
                <a:spcPct val="114000"/>
              </a:lnSpc>
            </a:pPr>
            <a:r>
              <a:rPr lang="pt-BR" dirty="0" smtClean="0"/>
              <a:t>à região de Ubirajara-SP.</a:t>
            </a:r>
          </a:p>
          <a:p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4260560" y="6467140"/>
            <a:ext cx="471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Figura. Dia de campo em área do projeto TUME (2009).</a:t>
            </a:r>
            <a:endParaRPr lang="pt-BR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b="15430"/>
          <a:stretch>
            <a:fillRect/>
          </a:stretch>
        </p:blipFill>
        <p:spPr bwMode="auto">
          <a:xfrm>
            <a:off x="4290056" y="3455820"/>
            <a:ext cx="4624052" cy="293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C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653136"/>
            <a:ext cx="2648320" cy="1076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828" y="57332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Coordenadoria de Assistência Técnica Integral</a:t>
            </a:r>
          </a:p>
          <a:p>
            <a:r>
              <a:rPr lang="pt-BR" sz="1200" dirty="0" smtClean="0"/>
              <a:t>http://www.cati.sp.gov.br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Obrigado!</a:t>
            </a:r>
          </a:p>
          <a:p>
            <a:pPr>
              <a:buNone/>
            </a:pPr>
            <a:r>
              <a:rPr lang="pt-BR" sz="2400" dirty="0" smtClean="0"/>
              <a:t>andregracioso@gmail.com</a:t>
            </a:r>
            <a:endParaRPr lang="pt-BR" sz="2400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667" y="1916832"/>
            <a:ext cx="7062666" cy="345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Contextualização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1085696"/>
            <a:ext cx="4969344" cy="3639448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Extensão florestal.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16" y="2084257"/>
            <a:ext cx="410445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Extensão tradicional:</a:t>
            </a:r>
          </a:p>
          <a:p>
            <a:pPr>
              <a:lnSpc>
                <a:spcPct val="120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Convite de visita às Estações Experimentais de Anhembi e </a:t>
            </a:r>
            <a:r>
              <a:rPr lang="pt-BR" dirty="0" err="1" smtClean="0">
                <a:latin typeface="+mn-lt"/>
                <a:cs typeface="+mn-cs"/>
              </a:rPr>
              <a:t>Itatinga</a:t>
            </a:r>
            <a:r>
              <a:rPr lang="pt-BR" dirty="0" smtClean="0">
                <a:latin typeface="+mn-lt"/>
                <a:cs typeface="+mn-cs"/>
              </a:rPr>
              <a:t>.</a:t>
            </a:r>
          </a:p>
          <a:p>
            <a:pPr>
              <a:lnSpc>
                <a:spcPct val="120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Limitações:</a:t>
            </a:r>
          </a:p>
          <a:p>
            <a:pPr>
              <a:lnSpc>
                <a:spcPct val="120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Baixa eficácia de extensão.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Distância.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Formalidade.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Professor; </a:t>
            </a:r>
            <a:r>
              <a:rPr lang="pt-BR" dirty="0" smtClean="0">
                <a:latin typeface="+mn-lt"/>
                <a:cs typeface="+mn-cs"/>
              </a:rPr>
              <a:t>Produtor.</a:t>
            </a:r>
            <a:endParaRPr lang="pt-BR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959344"/>
            <a:ext cx="0" cy="3773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03000" y="2089176"/>
            <a:ext cx="432048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Quebra de paradigma:</a:t>
            </a:r>
          </a:p>
          <a:p>
            <a:pPr>
              <a:lnSpc>
                <a:spcPct val="120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Colocar coleções de eucalipto </a:t>
            </a:r>
            <a:r>
              <a:rPr lang="pt-BR" dirty="0" smtClean="0">
                <a:latin typeface="+mn-lt"/>
                <a:cs typeface="+mn-cs"/>
              </a:rPr>
              <a:t>na propriedade do </a:t>
            </a:r>
            <a:r>
              <a:rPr lang="pt-BR" dirty="0" smtClean="0">
                <a:latin typeface="+mn-lt"/>
                <a:cs typeface="+mn-cs"/>
              </a:rPr>
              <a:t>produtor.</a:t>
            </a:r>
          </a:p>
          <a:p>
            <a:pPr>
              <a:lnSpc>
                <a:spcPct val="120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Vantagens: </a:t>
            </a:r>
          </a:p>
          <a:p>
            <a:pPr>
              <a:lnSpc>
                <a:spcPct val="120000"/>
              </a:lnSpc>
            </a:pPr>
            <a:endParaRPr lang="pt-BR" dirty="0" smtClean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Melhor </a:t>
            </a:r>
            <a:r>
              <a:rPr lang="pt-BR" dirty="0" smtClean="0">
                <a:latin typeface="+mn-lt"/>
                <a:cs typeface="+mn-cs"/>
              </a:rPr>
              <a:t>eficácia de extensão.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Raio de ação local.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Informalidade.</a:t>
            </a:r>
          </a:p>
          <a:p>
            <a:pPr>
              <a:lnSpc>
                <a:spcPct val="120000"/>
              </a:lnSpc>
            </a:pPr>
            <a:r>
              <a:rPr lang="pt-BR" dirty="0" smtClean="0">
                <a:latin typeface="+mn-lt"/>
                <a:cs typeface="+mn-cs"/>
              </a:rPr>
              <a:t>Professor; Alunos; </a:t>
            </a:r>
            <a:r>
              <a:rPr lang="pt-BR" dirty="0" smtClean="0"/>
              <a:t>Técnicos; </a:t>
            </a:r>
            <a:r>
              <a:rPr lang="pt-BR" dirty="0" smtClean="0">
                <a:latin typeface="+mn-lt"/>
                <a:cs typeface="+mn-cs"/>
              </a:rPr>
              <a:t>Produtores.</a:t>
            </a:r>
            <a:endParaRPr lang="pt-BR" dirty="0" smtClean="0">
              <a:latin typeface="+mn-lt"/>
              <a:cs typeface="+mn-cs"/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3471044" y="1348588"/>
            <a:ext cx="2160240" cy="57606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8016" y="5951012"/>
            <a:ext cx="5481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Teste de </a:t>
            </a:r>
            <a:r>
              <a:rPr lang="pt-BR" sz="2400" b="1" dirty="0" smtClean="0"/>
              <a:t>Uso Múltiplo </a:t>
            </a:r>
            <a:r>
              <a:rPr lang="pt-BR" sz="2400" dirty="0" smtClean="0"/>
              <a:t>do </a:t>
            </a:r>
            <a:r>
              <a:rPr lang="pt-BR" sz="2400" i="1" dirty="0" smtClean="0"/>
              <a:t>Eucalyptus -</a:t>
            </a:r>
            <a:endParaRPr lang="pt-BR" sz="2400" i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9756" y="5774036"/>
            <a:ext cx="89644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914" y="5906464"/>
            <a:ext cx="1403854" cy="68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Contextualização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8" y="1085696"/>
            <a:ext cx="4969344" cy="3639448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Char char="-"/>
            </a:pPr>
            <a:r>
              <a:rPr lang="pt-BR" sz="2200" dirty="0" smtClean="0"/>
              <a:t>Uso Múltiplo.</a:t>
            </a:r>
          </a:p>
          <a:p>
            <a:pPr>
              <a:lnSpc>
                <a:spcPct val="114000"/>
              </a:lnSpc>
              <a:buFontTx/>
              <a:buChar char="-"/>
            </a:pPr>
            <a:endParaRPr lang="pt-BR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853208"/>
            <a:ext cx="8567220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t-BR" altLang="en-US" dirty="0" smtClean="0">
                <a:latin typeface="+mn-lt"/>
                <a:cs typeface="+mn-cs"/>
              </a:rPr>
              <a:t>Para o </a:t>
            </a:r>
            <a:r>
              <a:rPr lang="pt-BR" altLang="en-US" b="1" dirty="0" smtClean="0">
                <a:latin typeface="+mn-lt"/>
                <a:cs typeface="+mn-cs"/>
              </a:rPr>
              <a:t>gênero</a:t>
            </a:r>
            <a:r>
              <a:rPr lang="pt-BR" altLang="en-US" dirty="0" smtClean="0">
                <a:latin typeface="+mn-lt"/>
                <a:cs typeface="+mn-cs"/>
              </a:rPr>
              <a:t> do </a:t>
            </a:r>
            <a:r>
              <a:rPr lang="pt-BR" altLang="en-US" i="1" dirty="0" smtClean="0">
                <a:latin typeface="+mn-lt"/>
                <a:cs typeface="+mn-cs"/>
              </a:rPr>
              <a:t>Eucalyptus:</a:t>
            </a:r>
            <a:r>
              <a:rPr lang="pt-BR" altLang="en-US" dirty="0" smtClean="0">
                <a:latin typeface="+mn-lt"/>
                <a:cs typeface="+mn-cs"/>
              </a:rPr>
              <a:t>  conhecer e utilizar suas centenas de espécies e clones para usos diferenciados</a:t>
            </a:r>
            <a:r>
              <a:rPr lang="pt-BR" altLang="en-US" dirty="0" smtClean="0">
                <a:latin typeface="+mn-lt"/>
                <a:cs typeface="+mn-cs"/>
              </a:rPr>
              <a:t>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t-BR" sz="1400" dirty="0" smtClean="0"/>
              <a:t>(</a:t>
            </a:r>
            <a:r>
              <a:rPr lang="pt-BR" sz="1400" i="1" dirty="0" smtClean="0"/>
              <a:t>C. </a:t>
            </a:r>
            <a:r>
              <a:rPr lang="pt-BR" sz="1400" i="1" dirty="0" err="1" smtClean="0"/>
              <a:t>citriodora</a:t>
            </a:r>
            <a:r>
              <a:rPr lang="pt-BR" sz="1400" i="1" dirty="0" smtClean="0"/>
              <a:t> </a:t>
            </a:r>
            <a:r>
              <a:rPr lang="pt-BR" sz="1400" dirty="0" smtClean="0"/>
              <a:t> </a:t>
            </a:r>
            <a:r>
              <a:rPr lang="pt-BR" sz="1400" dirty="0" smtClean="0">
                <a:sym typeface="Wingdings" pitchFamily="2" charset="2"/>
              </a:rPr>
              <a:t> </a:t>
            </a:r>
            <a:r>
              <a:rPr lang="pt-BR" sz="1400" dirty="0" smtClean="0"/>
              <a:t>óleo </a:t>
            </a:r>
            <a:r>
              <a:rPr lang="pt-BR" sz="1400" dirty="0" smtClean="0"/>
              <a:t>essencial/ </a:t>
            </a:r>
            <a:r>
              <a:rPr lang="pt-BR" sz="1400" dirty="0" smtClean="0"/>
              <a:t>mourão, </a:t>
            </a:r>
            <a:r>
              <a:rPr lang="pt-BR" sz="1400" i="1" dirty="0" smtClean="0"/>
              <a:t>E. </a:t>
            </a:r>
            <a:r>
              <a:rPr lang="pt-BR" sz="1400" i="1" dirty="0" err="1" smtClean="0"/>
              <a:t>saligna</a:t>
            </a:r>
            <a:r>
              <a:rPr lang="pt-BR" sz="1400" dirty="0" smtClean="0"/>
              <a:t> </a:t>
            </a:r>
            <a:r>
              <a:rPr lang="pt-BR" sz="1400" dirty="0" smtClean="0">
                <a:sym typeface="Wingdings" pitchFamily="2" charset="2"/>
              </a:rPr>
              <a:t> </a:t>
            </a:r>
            <a:r>
              <a:rPr lang="pt-BR" sz="1400" dirty="0" smtClean="0"/>
              <a:t>pisos </a:t>
            </a:r>
            <a:r>
              <a:rPr lang="pt-BR" sz="1400" dirty="0" smtClean="0"/>
              <a:t>e móveis</a:t>
            </a:r>
            <a:r>
              <a:rPr lang="pt-BR" sz="1400" dirty="0" smtClean="0"/>
              <a:t>).</a:t>
            </a:r>
            <a:endParaRPr lang="pt-BR" altLang="en-US" sz="1400" dirty="0" smtClean="0">
              <a:latin typeface="+mn-lt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dirty="0" smtClean="0">
              <a:latin typeface="+mn-lt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t-BR" altLang="en-US" dirty="0" smtClean="0">
                <a:latin typeface="+mn-lt"/>
                <a:cs typeface="+mn-cs"/>
              </a:rPr>
              <a:t>Para uma </a:t>
            </a:r>
            <a:r>
              <a:rPr lang="pt-BR" altLang="en-US" b="1" dirty="0" smtClean="0">
                <a:latin typeface="+mn-lt"/>
                <a:cs typeface="+mn-cs"/>
              </a:rPr>
              <a:t>espécie</a:t>
            </a:r>
            <a:r>
              <a:rPr lang="pt-BR" altLang="en-US" dirty="0" smtClean="0">
                <a:latin typeface="+mn-lt"/>
                <a:cs typeface="+mn-cs"/>
              </a:rPr>
              <a:t>: conhecer e utilizar suas distintas árvores (dimensão e idade) para usos diferenciados</a:t>
            </a:r>
            <a:r>
              <a:rPr lang="pt-BR" altLang="en-US" dirty="0" smtClean="0">
                <a:latin typeface="+mn-lt"/>
                <a:cs typeface="+mn-cs"/>
              </a:rPr>
              <a:t>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t-BR" altLang="en-US" sz="1400" dirty="0" smtClean="0"/>
              <a:t>(Árvores de maior porte </a:t>
            </a:r>
            <a:r>
              <a:rPr lang="pt-BR" altLang="en-US" sz="1400" dirty="0" smtClean="0">
                <a:sym typeface="Wingdings" pitchFamily="2" charset="2"/>
              </a:rPr>
              <a:t> poste; árvores de menor porte  lenha).</a:t>
            </a:r>
            <a:r>
              <a:rPr lang="pt-BR" altLang="en-US" dirty="0" smtClean="0">
                <a:latin typeface="+mn-lt"/>
                <a:cs typeface="+mn-cs"/>
              </a:rPr>
              <a:t> </a:t>
            </a:r>
            <a:endParaRPr lang="pt-BR" altLang="en-US" dirty="0" smtClean="0">
              <a:latin typeface="+mn-lt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dirty="0" smtClean="0">
              <a:latin typeface="+mn-lt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t-BR" altLang="en-US" dirty="0" smtClean="0">
                <a:latin typeface="+mn-lt"/>
                <a:cs typeface="+mn-cs"/>
              </a:rPr>
              <a:t>Para um </a:t>
            </a:r>
            <a:r>
              <a:rPr lang="pt-BR" altLang="en-US" b="1" dirty="0" smtClean="0">
                <a:latin typeface="+mn-lt"/>
                <a:cs typeface="+mn-cs"/>
              </a:rPr>
              <a:t>indivíduo</a:t>
            </a:r>
            <a:r>
              <a:rPr lang="pt-BR" altLang="en-US" dirty="0" smtClean="0">
                <a:latin typeface="+mn-lt"/>
                <a:cs typeface="+mn-cs"/>
              </a:rPr>
              <a:t>: conhecer e utilizar suas diferentes partes (sortimentos) para usos diferenciados</a:t>
            </a:r>
            <a:r>
              <a:rPr lang="pt-BR" altLang="en-US" dirty="0" smtClean="0">
                <a:latin typeface="+mn-lt"/>
                <a:cs typeface="+mn-cs"/>
              </a:rPr>
              <a:t>.</a:t>
            </a: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t-BR" altLang="en-US" sz="1400" dirty="0" smtClean="0">
                <a:latin typeface="+mn-lt"/>
                <a:cs typeface="+mn-cs"/>
              </a:rPr>
              <a:t>(Base </a:t>
            </a:r>
            <a:r>
              <a:rPr lang="pt-BR" altLang="en-US" sz="1400" dirty="0" smtClean="0">
                <a:latin typeface="+mn-lt"/>
                <a:cs typeface="+mn-cs"/>
                <a:sym typeface="Wingdings" pitchFamily="2" charset="2"/>
              </a:rPr>
              <a:t> serraria; meio  celulose; topo  energia/sarrafo; flores  mel</a:t>
            </a:r>
            <a:r>
              <a:rPr lang="pt-BR" altLang="en-US" sz="1400" dirty="0" smtClean="0">
                <a:latin typeface="+mn-lt"/>
                <a:cs typeface="+mn-cs"/>
              </a:rPr>
              <a:t>).</a:t>
            </a:r>
            <a:endParaRPr lang="pt-BR" altLang="en-US" sz="1400" dirty="0" smtClean="0">
              <a:latin typeface="+mn-lt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altLang="en-US" dirty="0" smtClean="0">
              <a:latin typeface="+mn-lt"/>
              <a:cs typeface="+mn-cs"/>
            </a:endParaRPr>
          </a:p>
          <a:p>
            <a:pPr eaLnBrk="0" hangingPunct="0">
              <a:lnSpc>
                <a:spcPct val="120000"/>
              </a:lnSpc>
              <a:spcBef>
                <a:spcPct val="20000"/>
              </a:spcBef>
            </a:pPr>
            <a:r>
              <a:rPr lang="pt-BR" altLang="en-US" dirty="0" smtClean="0">
                <a:latin typeface="+mn-lt"/>
                <a:cs typeface="+mn-cs"/>
              </a:rPr>
              <a:t>Bens madeireiros e não madeireiros.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4916" t="10539" r="21153" b="549"/>
          <a:stretch>
            <a:fillRect/>
          </a:stretch>
        </p:blipFill>
        <p:spPr bwMode="auto">
          <a:xfrm>
            <a:off x="3556948" y="980729"/>
            <a:ext cx="5572304" cy="58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Uso Múltiplo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Picture 7" descr="31.jpg"/>
          <p:cNvPicPr>
            <a:picLocks noChangeAspect="1"/>
          </p:cNvPicPr>
          <p:nvPr/>
        </p:nvPicPr>
        <p:blipFill>
          <a:blip r:embed="rId3" cstate="print"/>
          <a:srcRect r="3129"/>
          <a:stretch>
            <a:fillRect/>
          </a:stretch>
        </p:blipFill>
        <p:spPr>
          <a:xfrm>
            <a:off x="58993" y="980727"/>
            <a:ext cx="4368991" cy="33843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4" y="3543520"/>
            <a:ext cx="4397763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Uso Múltiplo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820" y="3857507"/>
            <a:ext cx="3995936" cy="300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688" y="965980"/>
            <a:ext cx="4677320" cy="350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293" t="3293" r="67082" b="3236"/>
          <a:stretch>
            <a:fillRect/>
          </a:stretch>
        </p:blipFill>
        <p:spPr bwMode="auto">
          <a:xfrm>
            <a:off x="58992" y="4365104"/>
            <a:ext cx="2851639" cy="246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 l="63501" t="5193" r="1952" b="6529"/>
          <a:stretch>
            <a:fillRect/>
          </a:stretch>
        </p:blipFill>
        <p:spPr bwMode="auto">
          <a:xfrm>
            <a:off x="2899336" y="4346692"/>
            <a:ext cx="3240360" cy="249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t="19620" r="14176" b="30525"/>
          <a:stretch>
            <a:fillRect/>
          </a:stretch>
        </p:blipFill>
        <p:spPr bwMode="auto">
          <a:xfrm>
            <a:off x="44244" y="938216"/>
            <a:ext cx="4427984" cy="342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ovel2.jpg"/>
          <p:cNvPicPr>
            <a:picLocks noChangeAspect="1"/>
          </p:cNvPicPr>
          <p:nvPr/>
        </p:nvPicPr>
        <p:blipFill>
          <a:blip r:embed="rId2" cstate="print"/>
          <a:srcRect l="6958" t="19760" r="10269" b="2751"/>
          <a:stretch>
            <a:fillRect/>
          </a:stretch>
        </p:blipFill>
        <p:spPr>
          <a:xfrm>
            <a:off x="4499992" y="4313967"/>
            <a:ext cx="4599764" cy="2514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Uso Múltiplo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191" t="27028" b="7188"/>
          <a:stretch>
            <a:fillRect/>
          </a:stretch>
        </p:blipFill>
        <p:spPr bwMode="auto">
          <a:xfrm>
            <a:off x="2213108" y="980728"/>
            <a:ext cx="6885900" cy="359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0561" t="9469" r="25271" b="16518"/>
          <a:stretch>
            <a:fillRect/>
          </a:stretch>
        </p:blipFill>
        <p:spPr bwMode="auto">
          <a:xfrm>
            <a:off x="29496" y="980728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l="10025" t="12673"/>
          <a:stretch>
            <a:fillRect/>
          </a:stretch>
        </p:blipFill>
        <p:spPr bwMode="auto">
          <a:xfrm>
            <a:off x="5868144" y="2708920"/>
            <a:ext cx="3231612" cy="189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movel1.jpg"/>
          <p:cNvPicPr>
            <a:picLocks noChangeAspect="1"/>
          </p:cNvPicPr>
          <p:nvPr/>
        </p:nvPicPr>
        <p:blipFill>
          <a:blip r:embed="rId6" cstate="print"/>
          <a:srcRect l="6801" t="13162" r="10401" b="11560"/>
          <a:stretch>
            <a:fillRect/>
          </a:stretch>
        </p:blipFill>
        <p:spPr>
          <a:xfrm>
            <a:off x="29496" y="3702284"/>
            <a:ext cx="4589557" cy="312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94"/>
            <a:ext cx="8229600" cy="720000"/>
          </a:xfrm>
        </p:spPr>
        <p:txBody>
          <a:bodyPr/>
          <a:lstStyle/>
          <a:p>
            <a:pPr algn="l"/>
            <a:r>
              <a:rPr lang="pt-BR" sz="3200" dirty="0" smtClean="0">
                <a:solidFill>
                  <a:schemeClr val="tx1"/>
                </a:solidFill>
              </a:rPr>
              <a:t>Uso Múltiplo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" y="974372"/>
            <a:ext cx="5094095" cy="38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74083"/>
            <a:ext cx="4398488" cy="58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oleo_essenc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44" y="2996952"/>
            <a:ext cx="2077209" cy="1732519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96" y="4725067"/>
            <a:ext cx="378777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7173" y="4437112"/>
            <a:ext cx="1687153" cy="239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16757</TotalTime>
  <Words>1042</Words>
  <Application>Microsoft Office PowerPoint</Application>
  <PresentationFormat>On-screen Show (4:3)</PresentationFormat>
  <Paragraphs>223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Diseño predeterminado</vt:lpstr>
      <vt:lpstr>Slide 1</vt:lpstr>
      <vt:lpstr>Sumário</vt:lpstr>
      <vt:lpstr>Contextualização</vt:lpstr>
      <vt:lpstr>Contextualização</vt:lpstr>
      <vt:lpstr>Contextualização</vt:lpstr>
      <vt:lpstr>Uso Múltiplo</vt:lpstr>
      <vt:lpstr>Uso Múltiplo</vt:lpstr>
      <vt:lpstr>Uso Múltiplo</vt:lpstr>
      <vt:lpstr>Uso Múltiplo</vt:lpstr>
      <vt:lpstr>Uso Múltiplo</vt:lpstr>
      <vt:lpstr>Método</vt:lpstr>
      <vt:lpstr>Método</vt:lpstr>
      <vt:lpstr>Método</vt:lpstr>
      <vt:lpstr>Método</vt:lpstr>
      <vt:lpstr>Método</vt:lpstr>
      <vt:lpstr>Método</vt:lpstr>
      <vt:lpstr>Método</vt:lpstr>
      <vt:lpstr>Método</vt:lpstr>
      <vt:lpstr>Resultados</vt:lpstr>
      <vt:lpstr>Resultados</vt:lpstr>
      <vt:lpstr>Resultados</vt:lpstr>
      <vt:lpstr>Resultados</vt:lpstr>
      <vt:lpstr>Website (www.projetotume.com)</vt:lpstr>
      <vt:lpstr>Website (www.projetotume.com)</vt:lpstr>
      <vt:lpstr>Website (www.projetotume.com)</vt:lpstr>
      <vt:lpstr>Website (www.projetotume.com)</vt:lpstr>
      <vt:lpstr>Website (www.projetotume.com)</vt:lpstr>
      <vt:lpstr>Próximos passos</vt:lpstr>
      <vt:lpstr>Agradecimentos</vt:lpstr>
      <vt:lpstr>Slide 30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André G. P. Siva</cp:lastModifiedBy>
  <cp:revision>926</cp:revision>
  <dcterms:created xsi:type="dcterms:W3CDTF">2010-05-23T14:28:12Z</dcterms:created>
  <dcterms:modified xsi:type="dcterms:W3CDTF">2016-10-27T23:05:35Z</dcterms:modified>
</cp:coreProperties>
</file>